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74" r:id="rId5"/>
    <p:sldId id="272" r:id="rId6"/>
    <p:sldId id="275" r:id="rId7"/>
    <p:sldId id="276" r:id="rId8"/>
    <p:sldId id="278" r:id="rId9"/>
    <p:sldId id="280" r:id="rId10"/>
    <p:sldId id="279" r:id="rId11"/>
    <p:sldId id="281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CFD"/>
    <a:srgbClr val="3DC5E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2" autoAdjust="0"/>
    <p:restoredTop sz="94627" autoAdjust="0"/>
  </p:normalViewPr>
  <p:slideViewPr>
    <p:cSldViewPr snapToGrid="0">
      <p:cViewPr>
        <p:scale>
          <a:sx n="66" d="100"/>
          <a:sy n="66" d="100"/>
        </p:scale>
        <p:origin x="5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déplacer la diapo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7156FB7-AD98-4ABE-A54B-427C5EF9A4EA}" type="slidenum">
              <a:rPr lang="fr-FR" sz="1400" b="0" strike="noStrike" spc="-1">
                <a:latin typeface="Times New Roman"/>
              </a:rPr>
              <a:t>‹#›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11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5934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12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497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516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270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5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4608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5631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7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6109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8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705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9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10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063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31.jpeg"/><Relationship Id="rId4" Type="http://schemas.openxmlformats.org/officeDocument/2006/relationships/hyperlink" Target="https://github.com/MyleneG06/projXamarin.g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kitsu.io/api/edge/anime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hyperlink" Target="https://kitsu.docs.apiary.io/#introduction/json:api" TargetMode="Externa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7.jpe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5.jpe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0" y="360000"/>
            <a:ext cx="12191760" cy="1259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60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Proj</a:t>
            </a:r>
            <a:r>
              <a:rPr lang="fr-FR" sz="6000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fr-FR" sz="6000" spc="-1" dirty="0">
                <a:solidFill>
                  <a:srgbClr val="000000"/>
                </a:solidFill>
                <a:latin typeface="Calibri"/>
              </a:rPr>
              <a:t>XAMARIN</a:t>
            </a:r>
            <a:endParaRPr lang="fr-FR" sz="6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1083123" y="1979640"/>
            <a:ext cx="10073394" cy="26388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LP Conception Développement et Test Logiciel – DAM (2021-2022)</a:t>
            </a:r>
            <a:endParaRPr lang="fr-FR" sz="2000" b="0" strike="noStrike" spc="-1" dirty="0"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i="0" u="non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sng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Projet </a:t>
            </a:r>
            <a:r>
              <a:rPr kumimoji="0" lang="fr-FR" sz="2000" b="1" i="0" u="sng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AniMangApp</a:t>
            </a:r>
            <a:endParaRPr kumimoji="0" lang="fr-FR" sz="2000" b="1" i="0" u="sng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b="1" u="sng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Elèves 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Yassine AJROUD, Vincent CALATAYUD, Kevin POUZAUD, </a:t>
            </a: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Mylène GERVAISE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3240000" y="5518484"/>
            <a:ext cx="5759640" cy="421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Professeur : </a:t>
            </a:r>
          </a:p>
          <a:p>
            <a:pPr algn="ctr"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Jérémy MARABEL</a:t>
            </a:r>
            <a:endParaRPr lang="fr-FR" sz="2000" b="0" strike="noStrike" spc="-1" dirty="0">
              <a:latin typeface="Arial"/>
            </a:endParaRPr>
          </a:p>
        </p:txBody>
      </p:sp>
      <p:pic>
        <p:nvPicPr>
          <p:cNvPr id="123" name="Google Shape;124;p1"/>
          <p:cNvPicPr/>
          <p:nvPr/>
        </p:nvPicPr>
        <p:blipFill>
          <a:blip r:embed="rId2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-781" t="75666" b="1738"/>
          <a:stretch/>
        </p:blipFill>
        <p:spPr>
          <a:xfrm>
            <a:off x="4963101" y="4384575"/>
            <a:ext cx="540993" cy="50945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-781" t="26418" b="50986"/>
          <a:stretch/>
        </p:blipFill>
        <p:spPr>
          <a:xfrm>
            <a:off x="2887864" y="4384575"/>
            <a:ext cx="540993" cy="50945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-781" t="50752" b="26652"/>
          <a:stretch/>
        </p:blipFill>
        <p:spPr>
          <a:xfrm>
            <a:off x="7281129" y="4384575"/>
            <a:ext cx="540993" cy="5094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-781" t="925" b="76479"/>
          <a:stretch/>
        </p:blipFill>
        <p:spPr>
          <a:xfrm>
            <a:off x="9588492" y="4384575"/>
            <a:ext cx="540993" cy="5094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Pop Up </a:t>
            </a:r>
            <a:r>
              <a:rPr lang="fr-FR" sz="4400" b="0" u="sng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Trailer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10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grpSp>
        <p:nvGrpSpPr>
          <p:cNvPr id="10" name="Groupe 9"/>
          <p:cNvGrpSpPr/>
          <p:nvPr/>
        </p:nvGrpSpPr>
        <p:grpSpPr>
          <a:xfrm>
            <a:off x="-720" y="1689840"/>
            <a:ext cx="2009775" cy="4124325"/>
            <a:chOff x="838080" y="1689840"/>
            <a:chExt cx="2009775" cy="4124325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080" y="1689840"/>
              <a:ext cx="2009775" cy="4124325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5542" y="3336285"/>
              <a:ext cx="329513" cy="152292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-1199" y="3985212"/>
            <a:ext cx="1099264" cy="262592"/>
          </a:xfrm>
          <a:prstGeom prst="rect">
            <a:avLst/>
          </a:prstGeom>
          <a:noFill/>
          <a:ln w="381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6"/>
          <a:srcRect l="-781" t="7740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6C667C-5114-4EF1-97E1-59E66B8A23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8190" y="723829"/>
            <a:ext cx="3374660" cy="54103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BC6AB0-BAA5-40B4-85B7-20346D29D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74" y="76490"/>
            <a:ext cx="1003505" cy="7333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0F3636-EB62-43EE-A2CF-9A832D79F9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19" t="36910" r="4487" b="36456"/>
          <a:stretch/>
        </p:blipFill>
        <p:spPr>
          <a:xfrm>
            <a:off x="7489400" y="5312539"/>
            <a:ext cx="3082720" cy="14424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7D2CD2-A535-4075-8696-E0BE8496377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525" t="40648" r="21540" b="50001"/>
          <a:stretch/>
        </p:blipFill>
        <p:spPr>
          <a:xfrm>
            <a:off x="10105870" y="5168869"/>
            <a:ext cx="1774831" cy="5029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E2BF09-7BC4-4D1B-AEB8-BD371A167A64}"/>
              </a:ext>
            </a:extLst>
          </p:cNvPr>
          <p:cNvSpPr txBox="1"/>
          <p:nvPr/>
        </p:nvSpPr>
        <p:spPr>
          <a:xfrm>
            <a:off x="7895771" y="1908190"/>
            <a:ext cx="4121164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000000"/>
                </a:solidFill>
                <a:latin typeface="Calibri"/>
              </a:rPr>
              <a:t>Titre 1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1800" spc="-1" dirty="0">
                <a:solidFill>
                  <a:srgbClr val="000000"/>
                </a:solidFill>
                <a:latin typeface="Calibri"/>
              </a:rPr>
              <a:t>… 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1800" spc="-1" dirty="0">
                <a:solidFill>
                  <a:srgbClr val="000000"/>
                </a:solidFill>
                <a:latin typeface="Calibri"/>
              </a:rPr>
              <a:t>… </a:t>
            </a:r>
            <a:r>
              <a:rPr lang="fr-FR" sz="1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#motclé 1</a:t>
            </a:r>
            <a:br>
              <a:rPr lang="fr-FR" sz="1800" dirty="0"/>
            </a:br>
            <a:endParaRPr lang="fr-FR" sz="1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000000"/>
                </a:solidFill>
                <a:latin typeface="Calibri"/>
              </a:rPr>
              <a:t>Titre 2</a:t>
            </a:r>
            <a:endParaRPr lang="fr-FR" sz="2000" u="sng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… 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… </a:t>
            </a:r>
            <a:r>
              <a:rPr lang="fr-FR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#motclé 2</a:t>
            </a:r>
            <a:br>
              <a:rPr lang="fr-FR" sz="1800" spc="-1" dirty="0">
                <a:solidFill>
                  <a:srgbClr val="000000"/>
                </a:solidFill>
                <a:latin typeface="Calibri"/>
              </a:rPr>
            </a:br>
            <a:br>
              <a:rPr lang="fr-FR" sz="2400" spc="-1" dirty="0">
                <a:solidFill>
                  <a:srgbClr val="000000"/>
                </a:solidFill>
                <a:latin typeface="Calibri"/>
              </a:rPr>
            </a:br>
            <a:endParaRPr lang="fr-FR" sz="2400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370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Conclusion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838080" y="1825559"/>
            <a:ext cx="10514879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r-FR" sz="2400" spc="-1" dirty="0">
                <a:solidFill>
                  <a:srgbClr val="FF0000"/>
                </a:solidFill>
                <a:latin typeface="Calibri"/>
              </a:rPr>
              <a:t>Points positifs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400" spc="-1" dirty="0">
                <a:solidFill>
                  <a:srgbClr val="FF0000"/>
                </a:solidFill>
                <a:latin typeface="Calibri"/>
              </a:rPr>
              <a:t>…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fr-FR" sz="2400" spc="-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2400" b="0" strike="noStrike" spc="-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Difficultés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400" spc="-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fr-FR" sz="2400" b="0" strike="noStrike" spc="-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fr-FR" sz="2400" b="0" strike="noStrike" spc="-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2400" b="0" strike="noStrike" spc="-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Améliorations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Accéder à la totalité des données sans surcharger la page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Faire une recherche</a:t>
            </a: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11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6056" t="1674" r="-6837" b="75730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1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Ressources 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12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731FD-5616-4203-812F-09E7FDEAEBC1}"/>
              </a:ext>
            </a:extLst>
          </p:cNvPr>
          <p:cNvSpPr txBox="1"/>
          <p:nvPr/>
        </p:nvSpPr>
        <p:spPr>
          <a:xfrm>
            <a:off x="-361" y="2054880"/>
            <a:ext cx="12191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spc="-1" dirty="0">
                <a:solidFill>
                  <a:srgbClr val="000000"/>
                </a:solidFill>
                <a:latin typeface="Arial"/>
                <a:hlinkClick r:id="rId4"/>
              </a:rPr>
              <a:t>https://github.com/MyleneG06/projXamarin.git</a:t>
            </a:r>
            <a:endParaRPr lang="fr-FR" sz="2400" spc="-1" dirty="0">
              <a:solidFill>
                <a:srgbClr val="000000"/>
              </a:solid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400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" name="Google Shape;216;p12" descr="Résultat d’images pour ppt merci pour votre attention">
            <a:extLst>
              <a:ext uri="{FF2B5EF4-FFF2-40B4-BE49-F238E27FC236}">
                <a16:creationId xmlns:a16="http://schemas.microsoft.com/office/drawing/2014/main" id="{EC06082D-4F42-48FF-9ABF-ABEA6173017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795627" y="2665057"/>
            <a:ext cx="2599783" cy="1952155"/>
          </a:xfrm>
          <a:prstGeom prst="rect">
            <a:avLst/>
          </a:prstGeom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7B8E47-175E-4A89-86A9-C1799A1573FE}"/>
              </a:ext>
            </a:extLst>
          </p:cNvPr>
          <p:cNvGrpSpPr/>
          <p:nvPr/>
        </p:nvGrpSpPr>
        <p:grpSpPr>
          <a:xfrm>
            <a:off x="5013532" y="5227389"/>
            <a:ext cx="2163972" cy="509451"/>
            <a:chOff x="5114440" y="5088964"/>
            <a:chExt cx="2163972" cy="509451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6"/>
            <a:srcRect l="-781" t="77404"/>
            <a:stretch/>
          </p:blipFill>
          <p:spPr>
            <a:xfrm>
              <a:off x="5655433" y="5088964"/>
              <a:ext cx="540993" cy="509451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6"/>
            <a:srcRect l="-781" t="26418" b="50986"/>
            <a:stretch/>
          </p:blipFill>
          <p:spPr>
            <a:xfrm>
              <a:off x="5114440" y="5088964"/>
              <a:ext cx="540993" cy="509451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 rotWithShape="1">
            <a:blip r:embed="rId6"/>
            <a:srcRect l="-3215" t="51911" r="2433" b="25493"/>
            <a:stretch/>
          </p:blipFill>
          <p:spPr>
            <a:xfrm>
              <a:off x="6196426" y="5088964"/>
              <a:ext cx="540993" cy="509451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 rotWithShape="1">
            <a:blip r:embed="rId6"/>
            <a:srcRect l="-781" t="925" b="76479"/>
            <a:stretch/>
          </p:blipFill>
          <p:spPr>
            <a:xfrm>
              <a:off x="6737419" y="5088964"/>
              <a:ext cx="540993" cy="50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37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4,579 Live Demo Stock Photos, Pictures &amp; Royalty-Free Images - i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1" b="22404"/>
          <a:stretch/>
        </p:blipFill>
        <p:spPr bwMode="auto">
          <a:xfrm>
            <a:off x="5048257" y="2050870"/>
            <a:ext cx="2143125" cy="105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>
                <a:solidFill>
                  <a:srgbClr val="000000"/>
                </a:solidFill>
                <a:latin typeface="Calibri"/>
                <a:ea typeface="Calibri"/>
              </a:rPr>
              <a:t>Présentation &amp; démo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2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4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5"/>
          <a:srcRect l="6056" t="1674" r="-6837" b="75730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dirty="0"/>
          </a:p>
        </p:txBody>
      </p:sp>
      <p:sp>
        <p:nvSpPr>
          <p:cNvPr id="8" name="TextShape 2"/>
          <p:cNvSpPr txBox="1"/>
          <p:nvPr/>
        </p:nvSpPr>
        <p:spPr>
          <a:xfrm>
            <a:off x="1083123" y="3429001"/>
            <a:ext cx="10073394" cy="22925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2400" b="1" spc="-1" dirty="0" err="1">
                <a:solidFill>
                  <a:srgbClr val="CC0099"/>
                </a:solidFill>
                <a:latin typeface="Calibri"/>
                <a:ea typeface="Calibri"/>
              </a:rPr>
              <a:t>Ani</a:t>
            </a:r>
            <a:r>
              <a:rPr lang="fr-FR" sz="2400" b="1" spc="-1" dirty="0" err="1">
                <a:solidFill>
                  <a:srgbClr val="FF6CFD"/>
                </a:solidFill>
                <a:latin typeface="Calibri"/>
                <a:ea typeface="Calibri"/>
              </a:rPr>
              <a:t>Mang</a:t>
            </a:r>
            <a:r>
              <a:rPr lang="fr-FR" sz="2400" b="1" spc="-1" dirty="0" err="1">
                <a:solidFill>
                  <a:srgbClr val="3DC5EF"/>
                </a:solidFill>
                <a:latin typeface="Calibri"/>
                <a:ea typeface="Calibri"/>
              </a:rPr>
              <a:t>App</a:t>
            </a:r>
            <a:r>
              <a:rPr lang="fr-FR" sz="2400" b="1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br>
              <a:rPr lang="fr-FR" sz="2400" b="1" spc="-1" dirty="0">
                <a:solidFill>
                  <a:srgbClr val="000000"/>
                </a:solidFill>
                <a:latin typeface="Calibri"/>
                <a:ea typeface="Calibri"/>
              </a:rPr>
            </a:br>
            <a:r>
              <a:rPr lang="fr-FR" sz="2400" spc="-1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</a:p>
          <a:p>
            <a:pPr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une </a:t>
            </a:r>
            <a:r>
              <a:rPr lang="fr-FR" sz="2000" b="1" spc="-1" dirty="0">
                <a:solidFill>
                  <a:srgbClr val="3DC5EF"/>
                </a:solidFill>
                <a:latin typeface="Calibri"/>
                <a:ea typeface="Calibri"/>
              </a:rPr>
              <a:t>Application</a:t>
            </a:r>
            <a:r>
              <a:rPr lang="fr-FR" sz="2000" spc="-1" dirty="0">
                <a:solidFill>
                  <a:srgbClr val="0070C0"/>
                </a:solidFill>
                <a:latin typeface="Calibri"/>
                <a:ea typeface="Calibri"/>
              </a:rPr>
              <a:t> </a:t>
            </a:r>
            <a:br>
              <a:rPr lang="fr-FR" sz="2000" spc="-1" dirty="0">
                <a:solidFill>
                  <a:srgbClr val="0070C0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pour la communauté </a:t>
            </a:r>
            <a:b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des </a:t>
            </a:r>
            <a:r>
              <a:rPr lang="fr-FR" sz="2000" b="1" spc="-1" dirty="0">
                <a:solidFill>
                  <a:srgbClr val="CC0099"/>
                </a:solidFill>
                <a:latin typeface="Calibri"/>
                <a:ea typeface="Calibri"/>
              </a:rPr>
              <a:t>Animés</a:t>
            </a:r>
            <a:r>
              <a:rPr lang="fr-FR" sz="2000" spc="-1" dirty="0">
                <a:solidFill>
                  <a:srgbClr val="CC0099"/>
                </a:solidFill>
                <a:latin typeface="Calibri"/>
                <a:ea typeface="Calibri"/>
              </a:rPr>
              <a:t> </a:t>
            </a:r>
            <a:br>
              <a:rPr lang="fr-FR" sz="2000" spc="-1" dirty="0">
                <a:solidFill>
                  <a:srgbClr val="CC0099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et des </a:t>
            </a:r>
            <a:r>
              <a:rPr lang="fr-FR" sz="2000" b="1" spc="-1" dirty="0">
                <a:solidFill>
                  <a:srgbClr val="FF6CFD"/>
                </a:solidFill>
                <a:latin typeface="Calibri"/>
                <a:ea typeface="Calibri"/>
              </a:rPr>
              <a:t>Mangas </a:t>
            </a:r>
          </a:p>
          <a:p>
            <a:pPr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endParaRPr lang="fr-FR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560" y="0"/>
            <a:ext cx="10514880" cy="1870364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Architecture du projet </a:t>
            </a:r>
            <a:br>
              <a:rPr lang="fr-FR" sz="4400" u="sng" spc="-1" dirty="0">
                <a:solidFill>
                  <a:srgbClr val="000000"/>
                </a:solidFill>
                <a:latin typeface="Calibri"/>
              </a:rPr>
            </a:b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3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838080" y="1209821"/>
            <a:ext cx="6920466" cy="2172685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lvl="1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Multiplateforme &amp; MVVM</a:t>
            </a: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80" y="2280309"/>
            <a:ext cx="3908487" cy="2026179"/>
          </a:xfrm>
          <a:prstGeom prst="rect">
            <a:avLst/>
          </a:prstGeom>
        </p:spPr>
      </p:pic>
      <p:sp>
        <p:nvSpPr>
          <p:cNvPr id="3" name="AutoShape 2" descr="Résultat de recherche d'images pour &quot;logo android&quot;"/>
          <p:cNvSpPr>
            <a:spLocks noChangeAspect="1" noChangeArrowheads="1"/>
          </p:cNvSpPr>
          <p:nvPr/>
        </p:nvSpPr>
        <p:spPr bwMode="auto">
          <a:xfrm>
            <a:off x="3201605" y="14672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4" descr="Résultat de recherche d'images pour &quot;logo android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1203941" y="4395641"/>
            <a:ext cx="2967022" cy="995120"/>
            <a:chOff x="4684808" y="160338"/>
            <a:chExt cx="5048992" cy="1693400"/>
          </a:xfrm>
        </p:grpSpPr>
        <p:pic>
          <p:nvPicPr>
            <p:cNvPr id="1030" name="Picture 6" descr="Android logo : histoire, signification et évolution, symbole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1" r="26569"/>
            <a:stretch/>
          </p:blipFill>
          <p:spPr bwMode="auto">
            <a:xfrm>
              <a:off x="4684808" y="160338"/>
              <a:ext cx="1410711" cy="169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éveloppement applications iOS Lyon | AXOPEN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8" t="10188" r="14917" b="10068"/>
            <a:stretch/>
          </p:blipFill>
          <p:spPr bwMode="auto">
            <a:xfrm>
              <a:off x="8287820" y="206380"/>
              <a:ext cx="1445980" cy="161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Build Desktop apps and software | Framestack"/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04" t="14757" r="20936" b="16396"/>
            <a:stretch/>
          </p:blipFill>
          <p:spPr bwMode="auto">
            <a:xfrm>
              <a:off x="6439708" y="401728"/>
              <a:ext cx="1516515" cy="1283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8"/>
          <a:srcRect l="-781" t="7740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03DAFA-A186-4A76-B34E-24FD0A0277C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961"/>
          <a:stretch/>
        </p:blipFill>
        <p:spPr>
          <a:xfrm>
            <a:off x="7287065" y="125282"/>
            <a:ext cx="3285458" cy="652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API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4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0" y="1438902"/>
            <a:ext cx="5880688" cy="40686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lvl="1"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hlinkClick r:id="rId4"/>
              </a:rPr>
              <a:t>https://kitsu.docs.apiary.io/#introduction/json:api</a:t>
            </a:r>
            <a:endParaRPr lang="fr-FR" sz="20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r="8855"/>
          <a:stretch/>
        </p:blipFill>
        <p:spPr>
          <a:xfrm>
            <a:off x="153579" y="114731"/>
            <a:ext cx="684501" cy="6663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688" y="789709"/>
            <a:ext cx="2627264" cy="530352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526" y="784775"/>
            <a:ext cx="1999539" cy="53084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48836" y="276957"/>
            <a:ext cx="3552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hlinkClick r:id="rId8"/>
              </a:rPr>
              <a:t>https://kitsu.io/api/edge/ …</a:t>
            </a:r>
            <a:endParaRPr lang="fr-FR" sz="20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48836" y="888093"/>
            <a:ext cx="504037" cy="182865"/>
          </a:xfrm>
          <a:prstGeom prst="rect">
            <a:avLst/>
          </a:prstGeom>
          <a:noFill/>
          <a:ln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9111160" y="903232"/>
            <a:ext cx="504037" cy="182865"/>
          </a:xfrm>
          <a:prstGeom prst="rect">
            <a:avLst/>
          </a:prstGeom>
          <a:noFill/>
          <a:ln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080" y="1925933"/>
            <a:ext cx="3775602" cy="201416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0"/>
          <a:srcRect l="-3215" t="51911" r="2433" b="25493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A4626BA-D741-49FB-B073-CA2CF6F47130}"/>
              </a:ext>
            </a:extLst>
          </p:cNvPr>
          <p:cNvGrpSpPr/>
          <p:nvPr/>
        </p:nvGrpSpPr>
        <p:grpSpPr>
          <a:xfrm>
            <a:off x="1300198" y="4015002"/>
            <a:ext cx="3274313" cy="2078226"/>
            <a:chOff x="495829" y="3933379"/>
            <a:chExt cx="3274313" cy="20782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E92DE6-5FDB-4B78-9271-B256ED18E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2629" r="19036" b="55699"/>
            <a:stretch/>
          </p:blipFill>
          <p:spPr>
            <a:xfrm>
              <a:off x="495829" y="4537666"/>
              <a:ext cx="3274313" cy="147393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693FE7-8FED-4B83-9A6E-FC9636B20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19457" y="3933379"/>
              <a:ext cx="1912218" cy="441281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3C53B1-F616-420C-A678-3863D43EB7F0}"/>
              </a:ext>
            </a:extLst>
          </p:cNvPr>
          <p:cNvCxnSpPr/>
          <p:nvPr/>
        </p:nvCxnSpPr>
        <p:spPr>
          <a:xfrm>
            <a:off x="6096000" y="19372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3798C4-BAB4-4A50-8032-AE68687023C8}"/>
              </a:ext>
            </a:extLst>
          </p:cNvPr>
          <p:cNvCxnSpPr>
            <a:cxnSpLocks/>
          </p:cNvCxnSpPr>
          <p:nvPr/>
        </p:nvCxnSpPr>
        <p:spPr>
          <a:xfrm>
            <a:off x="6096000" y="4883622"/>
            <a:ext cx="65687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BCF623-0DF1-44C0-831E-B1676BC2844C}"/>
              </a:ext>
            </a:extLst>
          </p:cNvPr>
          <p:cNvCxnSpPr>
            <a:cxnSpLocks/>
          </p:cNvCxnSpPr>
          <p:nvPr/>
        </p:nvCxnSpPr>
        <p:spPr>
          <a:xfrm>
            <a:off x="6096000" y="5010622"/>
            <a:ext cx="5588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DC6B55-1E70-4015-97C0-72848554E666}"/>
              </a:ext>
            </a:extLst>
          </p:cNvPr>
          <p:cNvCxnSpPr/>
          <p:nvPr/>
        </p:nvCxnSpPr>
        <p:spPr>
          <a:xfrm>
            <a:off x="6108700" y="55313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B619BB-4F9B-4344-A950-E7CED1060DD8}"/>
              </a:ext>
            </a:extLst>
          </p:cNvPr>
          <p:cNvCxnSpPr>
            <a:cxnSpLocks/>
          </p:cNvCxnSpPr>
          <p:nvPr/>
        </p:nvCxnSpPr>
        <p:spPr>
          <a:xfrm>
            <a:off x="6063477" y="3600922"/>
            <a:ext cx="56592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68D4C0-C65E-43AA-A685-FD6AB6F611A4}"/>
              </a:ext>
            </a:extLst>
          </p:cNvPr>
          <p:cNvCxnSpPr>
            <a:cxnSpLocks/>
          </p:cNvCxnSpPr>
          <p:nvPr/>
        </p:nvCxnSpPr>
        <p:spPr>
          <a:xfrm>
            <a:off x="6107154" y="2838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74C6893-7F46-4B08-8F17-1429512E5D08}"/>
              </a:ext>
            </a:extLst>
          </p:cNvPr>
          <p:cNvCxnSpPr>
            <a:cxnSpLocks/>
          </p:cNvCxnSpPr>
          <p:nvPr/>
        </p:nvCxnSpPr>
        <p:spPr>
          <a:xfrm>
            <a:off x="6069054" y="3092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B52DC4-397C-4EEB-A7F0-78F652C35CDE}"/>
              </a:ext>
            </a:extLst>
          </p:cNvPr>
          <p:cNvCxnSpPr/>
          <p:nvPr/>
        </p:nvCxnSpPr>
        <p:spPr>
          <a:xfrm>
            <a:off x="8944078" y="20007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2AEB9E-B793-4DE0-854C-BD10B5834AA7}"/>
              </a:ext>
            </a:extLst>
          </p:cNvPr>
          <p:cNvCxnSpPr>
            <a:cxnSpLocks/>
          </p:cNvCxnSpPr>
          <p:nvPr/>
        </p:nvCxnSpPr>
        <p:spPr>
          <a:xfrm>
            <a:off x="8944078" y="5112222"/>
            <a:ext cx="65687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AA7DA1-7601-4AA9-AD18-989CAB0F9205}"/>
              </a:ext>
            </a:extLst>
          </p:cNvPr>
          <p:cNvCxnSpPr>
            <a:cxnSpLocks/>
          </p:cNvCxnSpPr>
          <p:nvPr/>
        </p:nvCxnSpPr>
        <p:spPr>
          <a:xfrm>
            <a:off x="8944078" y="5239222"/>
            <a:ext cx="5588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BE6964-2C46-432F-B3C7-B57179BC7171}"/>
              </a:ext>
            </a:extLst>
          </p:cNvPr>
          <p:cNvCxnSpPr>
            <a:cxnSpLocks/>
          </p:cNvCxnSpPr>
          <p:nvPr/>
        </p:nvCxnSpPr>
        <p:spPr>
          <a:xfrm>
            <a:off x="8924255" y="3753322"/>
            <a:ext cx="56592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5D1FB6-9165-45DB-83B1-6B7C9B161A0C}"/>
              </a:ext>
            </a:extLst>
          </p:cNvPr>
          <p:cNvCxnSpPr>
            <a:cxnSpLocks/>
          </p:cNvCxnSpPr>
          <p:nvPr/>
        </p:nvCxnSpPr>
        <p:spPr>
          <a:xfrm>
            <a:off x="8955232" y="29405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5D4D07-3BF2-4CC1-AB10-2A9FE8FC66C8}"/>
              </a:ext>
            </a:extLst>
          </p:cNvPr>
          <p:cNvCxnSpPr>
            <a:cxnSpLocks/>
          </p:cNvCxnSpPr>
          <p:nvPr/>
        </p:nvCxnSpPr>
        <p:spPr>
          <a:xfrm>
            <a:off x="8917132" y="3219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C4568A2-8058-4472-AFC4-C0BD2A65B46F}"/>
              </a:ext>
            </a:extLst>
          </p:cNvPr>
          <p:cNvCxnSpPr>
            <a:cxnSpLocks/>
          </p:cNvCxnSpPr>
          <p:nvPr/>
        </p:nvCxnSpPr>
        <p:spPr>
          <a:xfrm>
            <a:off x="6219741" y="2599436"/>
            <a:ext cx="2735491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19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468" y="860352"/>
            <a:ext cx="4021345" cy="511491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221" y="860352"/>
            <a:ext cx="4004746" cy="5141613"/>
          </a:xfrm>
          <a:prstGeom prst="rect">
            <a:avLst/>
          </a:prstGeom>
        </p:spPr>
      </p:pic>
      <p:sp>
        <p:nvSpPr>
          <p:cNvPr id="124" name="TextShape 1"/>
          <p:cNvSpPr txBox="1"/>
          <p:nvPr/>
        </p:nvSpPr>
        <p:spPr>
          <a:xfrm>
            <a:off x="838560" y="-103642"/>
            <a:ext cx="3076735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Navigation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5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5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6"/>
          <a:srcRect l="34108" t="60966" r="51558" b="22909"/>
          <a:stretch/>
        </p:blipFill>
        <p:spPr>
          <a:xfrm>
            <a:off x="8371093" y="6042072"/>
            <a:ext cx="693600" cy="75542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6"/>
          <a:srcRect l="50235" t="21572" r="33202" b="64139"/>
          <a:stretch/>
        </p:blipFill>
        <p:spPr>
          <a:xfrm>
            <a:off x="2798131" y="6042072"/>
            <a:ext cx="858944" cy="71740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98131" y="355960"/>
            <a:ext cx="343331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3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Onglets &amp; Listes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32855" y="5665379"/>
            <a:ext cx="370077" cy="333891"/>
          </a:xfrm>
          <a:prstGeom prst="rect">
            <a:avLst/>
          </a:prstGeom>
          <a:noFill/>
          <a:ln w="762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7"/>
          <a:srcRect l="-781" t="27577" b="49827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016517" y="5647707"/>
            <a:ext cx="370077" cy="333891"/>
          </a:xfrm>
          <a:prstGeom prst="rect">
            <a:avLst/>
          </a:prstGeom>
          <a:noFill/>
          <a:ln w="762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252811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560" y="-103642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Détails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6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88" y="850232"/>
            <a:ext cx="3812297" cy="475163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/>
          <a:srcRect t="63962" r="66929" b="20154"/>
          <a:stretch/>
        </p:blipFill>
        <p:spPr>
          <a:xfrm>
            <a:off x="931288" y="5669280"/>
            <a:ext cx="2163279" cy="100584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/>
          <a:srcRect l="-1" r="1532"/>
          <a:stretch/>
        </p:blipFill>
        <p:spPr>
          <a:xfrm>
            <a:off x="5971179" y="850232"/>
            <a:ext cx="3762621" cy="475163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5"/>
          <a:srcRect l="16369" t="26944" r="51685" b="60845"/>
          <a:stretch/>
        </p:blipFill>
        <p:spPr>
          <a:xfrm>
            <a:off x="7704216" y="5966671"/>
            <a:ext cx="2029584" cy="75097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7"/>
          <a:srcRect l="-781" t="27577" b="49827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6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Persistance des données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7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3208713" y="1833510"/>
            <a:ext cx="8144727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000000"/>
                </a:solidFill>
                <a:latin typeface="Calibri"/>
              </a:rPr>
              <a:t>Vues</a:t>
            </a:r>
            <a:endParaRPr lang="fr-FR" sz="2000" u="sng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Méthode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OnAppearing</a:t>
            </a:r>
            <a:r>
              <a:rPr lang="fr-FR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fr-FR" sz="2000" b="1" spc="-1" dirty="0">
              <a:solidFill>
                <a:srgbClr val="000000"/>
              </a:solidFill>
              <a:latin typeface="Calibri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Incrémentation automatique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Enregistrement dans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Preferences</a:t>
            </a:r>
            <a:br>
              <a:rPr lang="fr-FR" sz="2000" dirty="0"/>
            </a:br>
            <a:endParaRPr lang="fr-FR" sz="20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000000"/>
                </a:solidFill>
                <a:latin typeface="Calibri"/>
              </a:rPr>
              <a:t>Likes</a:t>
            </a:r>
            <a:endParaRPr lang="fr-FR" sz="2000" u="sng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Incrémentation au click  utilisateur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Distinction pour chaque animé/manga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Enregistrement dans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Preferences</a:t>
            </a:r>
            <a:br>
              <a:rPr lang="fr-FR" sz="2000" spc="-1" dirty="0">
                <a:solidFill>
                  <a:srgbClr val="000000"/>
                </a:solidFill>
                <a:latin typeface="Calibri"/>
              </a:rPr>
            </a:br>
            <a:br>
              <a:rPr lang="fr-FR" sz="2800" spc="-1" dirty="0">
                <a:solidFill>
                  <a:srgbClr val="000000"/>
                </a:solidFill>
                <a:latin typeface="Calibri"/>
              </a:rPr>
            </a:b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…</a:t>
            </a: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51141" t="40011" r="35266" b="44512"/>
          <a:stretch/>
        </p:blipFill>
        <p:spPr>
          <a:xfrm>
            <a:off x="89486" y="0"/>
            <a:ext cx="851902" cy="93906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961886F-96E0-40C8-8F82-1800E1343DB6}"/>
              </a:ext>
            </a:extLst>
          </p:cNvPr>
          <p:cNvGrpSpPr/>
          <p:nvPr/>
        </p:nvGrpSpPr>
        <p:grpSpPr>
          <a:xfrm>
            <a:off x="-720" y="1689840"/>
            <a:ext cx="2009775" cy="4124325"/>
            <a:chOff x="838080" y="1689840"/>
            <a:chExt cx="2009775" cy="4124325"/>
          </a:xfrm>
        </p:grpSpPr>
        <p:grpSp>
          <p:nvGrpSpPr>
            <p:cNvPr id="5" name="Groupe 4"/>
            <p:cNvGrpSpPr/>
            <p:nvPr/>
          </p:nvGrpSpPr>
          <p:grpSpPr>
            <a:xfrm>
              <a:off x="838080" y="1689840"/>
              <a:ext cx="2009775" cy="4124325"/>
              <a:chOff x="838080" y="1689840"/>
              <a:chExt cx="2009775" cy="4124325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080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838080" y="2839649"/>
              <a:ext cx="2009775" cy="369063"/>
            </a:xfrm>
            <a:prstGeom prst="rect">
              <a:avLst/>
            </a:prstGeom>
            <a:noFill/>
            <a:ln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l="1653" t="52490" r="-2434" b="2491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9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2290903" y="1466250"/>
            <a:ext cx="9900857" cy="505519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lvl="2">
              <a:lnSpc>
                <a:spcPct val="90000"/>
              </a:lnSpc>
            </a:pPr>
            <a:r>
              <a:rPr lang="en-US" sz="2400" u="sng" spc="-1" dirty="0" err="1">
                <a:solidFill>
                  <a:srgbClr val="000000"/>
                </a:solidFill>
                <a:latin typeface="Calibri"/>
              </a:rPr>
              <a:t>Affichage</a:t>
            </a:r>
            <a:r>
              <a:rPr lang="en-US" sz="2400" u="sng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400" u="sng" spc="-1" dirty="0" err="1">
                <a:solidFill>
                  <a:srgbClr val="000000"/>
                </a:solidFill>
                <a:latin typeface="Calibri"/>
              </a:rPr>
              <a:t>PopUp</a:t>
            </a:r>
            <a:r>
              <a:rPr lang="en-US" sz="2400" u="sng" spc="-1" dirty="0">
                <a:solidFill>
                  <a:srgbClr val="000000"/>
                </a:solidFill>
                <a:latin typeface="Calibri"/>
              </a:rPr>
              <a:t> :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Appel et definition de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l’interface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dans le code general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Classe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héritant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IToastTranslateService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dans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chaque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plateforme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r>
              <a:rPr lang="en-US" sz="2400" u="sng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Traduction</a:t>
            </a:r>
            <a:r>
              <a:rPr lang="en-US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Récupération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AnimeSelected.attributes?.titles?.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ja_jp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Gestion erreur</a:t>
            </a: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34473" t="44510" r="52866" b="45000"/>
          <a:stretch/>
        </p:blipFill>
        <p:spPr>
          <a:xfrm>
            <a:off x="16863" y="4095"/>
            <a:ext cx="1219975" cy="978465"/>
          </a:xfrm>
          <a:prstGeom prst="rect">
            <a:avLst/>
          </a:prstGeom>
        </p:spPr>
      </p:pic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Dependency</a:t>
            </a: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 Service &amp; Custom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8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4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grpSp>
        <p:nvGrpSpPr>
          <p:cNvPr id="5" name="Groupe 4"/>
          <p:cNvGrpSpPr/>
          <p:nvPr/>
        </p:nvGrpSpPr>
        <p:grpSpPr>
          <a:xfrm>
            <a:off x="-720" y="1689840"/>
            <a:ext cx="2009775" cy="4124325"/>
            <a:chOff x="769364" y="1689840"/>
            <a:chExt cx="2009775" cy="4124325"/>
          </a:xfrm>
        </p:grpSpPr>
        <p:grpSp>
          <p:nvGrpSpPr>
            <p:cNvPr id="11" name="Groupe 10"/>
            <p:cNvGrpSpPr/>
            <p:nvPr/>
          </p:nvGrpSpPr>
          <p:grpSpPr>
            <a:xfrm>
              <a:off x="769364" y="1689840"/>
              <a:ext cx="2009775" cy="4124325"/>
              <a:chOff x="769364" y="1689840"/>
              <a:chExt cx="2009775" cy="4124325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364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769364" y="3170072"/>
              <a:ext cx="1315443" cy="347533"/>
            </a:xfrm>
            <a:prstGeom prst="rect">
              <a:avLst/>
            </a:prstGeom>
            <a:noFill/>
            <a:ln w="38100"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7"/>
          <a:srcRect l="-781" t="346" b="77058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8AA822D-F8E6-42D6-AAB6-8635B838D6E4}"/>
              </a:ext>
            </a:extLst>
          </p:cNvPr>
          <p:cNvGrpSpPr/>
          <p:nvPr/>
        </p:nvGrpSpPr>
        <p:grpSpPr>
          <a:xfrm>
            <a:off x="3268425" y="2622187"/>
            <a:ext cx="8274216" cy="2686066"/>
            <a:chOff x="2499169" y="1466250"/>
            <a:chExt cx="8274216" cy="268606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52F3E6-1DE6-4858-B437-2DE9080D1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87812" y="1466250"/>
              <a:ext cx="3785573" cy="2686066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844919A-82BC-4A07-9501-FADA58EE599C}"/>
                </a:ext>
              </a:extLst>
            </p:cNvPr>
            <p:cNvGrpSpPr/>
            <p:nvPr/>
          </p:nvGrpSpPr>
          <p:grpSpPr>
            <a:xfrm>
              <a:off x="2499169" y="2009431"/>
              <a:ext cx="2705020" cy="1599704"/>
              <a:chOff x="2499169" y="2078320"/>
              <a:chExt cx="2705020" cy="159970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829EE57-CD07-4CBB-BBAA-BEE926A0F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621" y="2741289"/>
                <a:ext cx="2699568" cy="93673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EED8529-CB46-42C4-9526-4ACA5C6E7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9169" y="2078320"/>
                <a:ext cx="2705020" cy="891599"/>
              </a:xfrm>
              <a:prstGeom prst="rect">
                <a:avLst/>
              </a:prstGeom>
            </p:spPr>
          </p:pic>
        </p:grpSp>
        <p:pic>
          <p:nvPicPr>
            <p:cNvPr id="21" name="Picture 6" descr="Android logo : histoire, signification et évolution, symbole">
              <a:extLst>
                <a:ext uri="{FF2B5EF4-FFF2-40B4-BE49-F238E27FC236}">
                  <a16:creationId xmlns:a16="http://schemas.microsoft.com/office/drawing/2014/main" id="{348D8FFD-1701-432B-9C3A-454B5215F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1" r="26569"/>
            <a:stretch/>
          </p:blipFill>
          <p:spPr bwMode="auto">
            <a:xfrm>
              <a:off x="5276180" y="1526842"/>
              <a:ext cx="561540" cy="67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Développement applications iOS Lyon | AXOPEN">
              <a:extLst>
                <a:ext uri="{FF2B5EF4-FFF2-40B4-BE49-F238E27FC236}">
                  <a16:creationId xmlns:a16="http://schemas.microsoft.com/office/drawing/2014/main" id="{62810223-3B76-4052-A007-15C838E522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8" t="10188" r="14917" b="10068"/>
            <a:stretch/>
          </p:blipFill>
          <p:spPr bwMode="auto">
            <a:xfrm>
              <a:off x="5683539" y="1956263"/>
              <a:ext cx="575579" cy="642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Build Desktop apps and software | Framestack">
              <a:extLst>
                <a:ext uri="{FF2B5EF4-FFF2-40B4-BE49-F238E27FC236}">
                  <a16:creationId xmlns:a16="http://schemas.microsoft.com/office/drawing/2014/main" id="{65774F46-E1A0-4F10-A06F-7E95A450E4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04" t="14757" r="20936" b="16396"/>
            <a:stretch/>
          </p:blipFill>
          <p:spPr bwMode="auto">
            <a:xfrm>
              <a:off x="6215654" y="2555027"/>
              <a:ext cx="603656" cy="51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898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Rating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9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2481944" y="1833510"/>
            <a:ext cx="8316685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Récupération du rating via l’API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Réception du rating sous forme de nombres de 0 à 100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Sélection de l’image correspondant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Détection de l’intervalle qui englobe le rating récupéré et fonction de ce dernier une image de rating est </a:t>
            </a:r>
            <a:r>
              <a:rPr lang="fr-FR" sz="2000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bindé</a:t>
            </a: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sur l’interface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pour les différents intervalles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Chaque image correspond à un intervalle différent, chaque intervalle de 10 représente une demi-étoile</a:t>
            </a: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b="11095"/>
          <a:stretch/>
        </p:blipFill>
        <p:spPr>
          <a:xfrm>
            <a:off x="255896" y="5754599"/>
            <a:ext cx="11877675" cy="406472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0" y="1409244"/>
            <a:ext cx="2009775" cy="4124325"/>
            <a:chOff x="838080" y="1689840"/>
            <a:chExt cx="2009775" cy="4124325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080" y="1689840"/>
              <a:ext cx="2009775" cy="4124325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5542" y="3336285"/>
              <a:ext cx="329513" cy="152292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0" y="3491244"/>
            <a:ext cx="1472858" cy="295096"/>
          </a:xfrm>
          <a:prstGeom prst="rect">
            <a:avLst/>
          </a:prstGeom>
          <a:noFill/>
          <a:ln w="381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l="-781" t="52490" b="2491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F179C6-1CBE-43AF-99B2-C887D54ABC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73" y="64418"/>
            <a:ext cx="1347244" cy="7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35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2681</TotalTime>
  <Words>347</Words>
  <Application>Microsoft Office PowerPoint</Application>
  <PresentationFormat>Widescreen</PresentationFormat>
  <Paragraphs>110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Courier New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développement UWP</dc:title>
  <dc:subject/>
  <dc:creator>Mylene Alliez</dc:creator>
  <dc:description/>
  <cp:lastModifiedBy>Mylene Alliez</cp:lastModifiedBy>
  <cp:revision>54</cp:revision>
  <dcterms:created xsi:type="dcterms:W3CDTF">2021-10-14T07:28:44Z</dcterms:created>
  <dcterms:modified xsi:type="dcterms:W3CDTF">2022-04-29T09:47:13Z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Personnalisé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